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1"/>
  </p:notesMasterIdLst>
  <p:handoutMasterIdLst>
    <p:handoutMasterId r:id="rId12"/>
  </p:handoutMasterIdLst>
  <p:sldIdLst>
    <p:sldId id="350" r:id="rId5"/>
    <p:sldId id="361" r:id="rId6"/>
    <p:sldId id="363" r:id="rId7"/>
    <p:sldId id="362" r:id="rId8"/>
    <p:sldId id="364" r:id="rId9"/>
    <p:sldId id="354" r:id="rId10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e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D4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95226" autoAdjust="0"/>
  </p:normalViewPr>
  <p:slideViewPr>
    <p:cSldViewPr snapToGrid="0">
      <p:cViewPr varScale="1">
        <p:scale>
          <a:sx n="112" d="100"/>
          <a:sy n="112" d="100"/>
        </p:scale>
        <p:origin x="3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6" d="100"/>
          <a:sy n="96" d="100"/>
        </p:scale>
        <p:origin x="287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6D13E5-4CEC-3A4A-8E5D-AFCEE7512E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D5349E3-2257-46A2-87AA-98208788B886}" type="datetime1">
              <a:rPr lang="it-IT" noProof="0" smtClean="0"/>
              <a:t>19/09/2023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9C7E07-3C67-C64C-8DA0-0404F6303970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92159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7361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9542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9875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772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6498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igura a mano libera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1" name="Figura a mano libera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2" name="Figura a mano libera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18" name="Segnaposto tes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o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igura a mano libera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1" name="Figura a mano libera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2" name="Figura a mano libera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32" name="Tito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5" name="Segnaposto testo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7" name="Segnaposto contenut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8" name="Segnaposto contenuto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502031D7-8779-41C9-8C49-1B0BC95C516E}" type="datetime4">
              <a:rPr lang="it-IT" noProof="0" smtClean="0">
                <a:latin typeface="+mn-lt"/>
              </a:rPr>
              <a:t>19 settembre 2023</a:t>
            </a:fld>
            <a:endParaRPr lang="it-IT" noProof="0" dirty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it-IT" noProof="0" dirty="0"/>
              <a:t>Relazione annuale</a:t>
            </a:r>
            <a:endParaRPr lang="it-IT" b="0" noProof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po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igura a mano libera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9" name="Figura a mano libera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40" name="Figura a mano libera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32" name="Tito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27" name="Segnaposto contenut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0" name="Segnaposto testo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21" name="Segnaposto contenuto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2" name="Segnaposto testo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24" name="Segnaposto contenuto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76D825BC-9803-467D-A049-B47340459F55}" type="datetime4">
              <a:rPr lang="it-IT" noProof="0" smtClean="0">
                <a:latin typeface="+mn-lt"/>
              </a:rPr>
              <a:t>19 settembre 2023</a:t>
            </a:fld>
            <a:endParaRPr lang="it-IT" noProof="0" dirty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it-IT" noProof="0" dirty="0"/>
              <a:t>Relazione annuale</a:t>
            </a:r>
            <a:endParaRPr lang="it-IT" b="0" noProof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epilogo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o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igura a mano libera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7" name="Figura a mano libera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8" name="Figura a mano libera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1" name="Segnaposto testo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2" name="Segnaposto testo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4" name="Segnaposto testo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5" name="Segnaposto testo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6" name="Segnaposto testo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7" name="Segnaposto testo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8" name="Segnaposto testo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/>
          <a:p>
            <a:pPr rtl="0"/>
            <a:fld id="{9C67B196-5FCD-421F-B5BA-95F06726A1A9}" type="datetime4">
              <a:rPr lang="it-IT" noProof="0" smtClean="0">
                <a:latin typeface="+mn-lt"/>
              </a:rPr>
              <a:t>19 settembre 2023</a:t>
            </a:fld>
            <a:endParaRPr lang="it-IT" noProof="0" dirty="0">
              <a:latin typeface="+mn-lt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/>
          <a:p>
            <a:pPr rtl="0"/>
            <a:r>
              <a:rPr lang="it-IT" noProof="0" dirty="0"/>
              <a:t>Relazione annuale</a:t>
            </a:r>
            <a:endParaRPr lang="it-IT" b="0" noProof="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zi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testo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7" name="Sottotitolo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 rtlCol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  <a:endParaRPr lang="it-IT" noProof="0" dirty="0"/>
          </a:p>
        </p:txBody>
      </p:sp>
      <p:sp>
        <p:nvSpPr>
          <p:cNvPr id="26" name="Titolo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egnaposto immagine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igura a mano libera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2" name="Figura a mano libera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3" name="Figura a mano libera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ine del gior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Forma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8" name="Figura a mano libera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9" name="Figura a mano libera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0" name="Figura a mano libera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1" name="Figura a mano libera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12" name="Titolo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Segnaposto testo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5" name="Segnaposto testo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Segnaposto testo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8" name="Segnaposto testo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Segnaposto testo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2" name="Segnaposto testo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Segnaposto testo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5" name="Segnaposto testo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Segnaposto testo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8" name="Segnaposto testo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/>
          <a:lstStyle/>
          <a:p>
            <a:pPr rtl="0"/>
            <a:fld id="{3AE24FE1-1FB1-4CCE-8AE0-20974EE52244}" type="datetime4">
              <a:rPr lang="it-IT" noProof="0" smtClean="0">
                <a:latin typeface="+mn-lt"/>
              </a:rPr>
              <a:t>19 settembre 2023</a:t>
            </a:fld>
            <a:endParaRPr lang="it-IT" noProof="0" dirty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 rtlCol="0"/>
          <a:lstStyle/>
          <a:p>
            <a:pPr rtl="0"/>
            <a:r>
              <a:rPr lang="it-IT" noProof="0" dirty="0"/>
              <a:t>Relazione annuale</a:t>
            </a:r>
            <a:endParaRPr lang="it-IT" b="0" noProof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o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igura a mano libera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6" name="Figura a mano libera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9" name="Figura a mano libera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14" name="Segnaposto immagine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Segnaposto testo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D4FC45D6-6DD7-454C-8347-13F10006374F}" type="datetime4">
              <a:rPr lang="it-IT" noProof="0" smtClean="0">
                <a:latin typeface="+mn-lt"/>
              </a:rPr>
              <a:t>19 settembre 2023</a:t>
            </a:fld>
            <a:endParaRPr lang="it-IT" noProof="0" dirty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it-IT" noProof="0" dirty="0"/>
              <a:t>Relazione annuale</a:t>
            </a:r>
            <a:endParaRPr lang="it-IT" b="0" noProof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us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egnaposto immagine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18" name="Tito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igura a mano libera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4" name="Figura a mano libera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5" name="Figura a mano libera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grafico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sull'icona per inserire un grafico</a:t>
            </a:r>
          </a:p>
        </p:txBody>
      </p:sp>
      <p:sp>
        <p:nvSpPr>
          <p:cNvPr id="16" name="Tito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fld id="{F3BF239B-6208-4E27-A10A-A644314EEF97}" type="datetime4">
              <a:rPr lang="it-IT" noProof="0" smtClean="0">
                <a:latin typeface="+mn-lt"/>
              </a:rPr>
              <a:t>19 settembre 2023</a:t>
            </a:fld>
            <a:endParaRPr lang="it-IT" noProof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it-IT" noProof="0"/>
              <a:t>Relazione annuale</a:t>
            </a:r>
            <a:endParaRPr lang="it-IT" b="0" noProof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9" name="Segnaposto tabella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una tabella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fld id="{8A5CF684-8E61-4B5D-8931-93FED32AA3F6}" type="datetime4">
              <a:rPr lang="it-IT" noProof="0" smtClean="0">
                <a:latin typeface="+mn-lt"/>
              </a:rPr>
              <a:t>19 settembre 2023</a:t>
            </a:fld>
            <a:endParaRPr lang="it-IT" noProof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it-IT" noProof="0"/>
              <a:t>Relazione annuale</a:t>
            </a:r>
            <a:endParaRPr lang="it-IT" b="0" noProof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10" name="Casella di testo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it-IT" sz="20000" b="1" noProof="0" dirty="0">
                <a:solidFill>
                  <a:schemeClr val="bg1"/>
                </a:solidFill>
              </a:rPr>
              <a:t>"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Forma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0" name="Figura a mano libera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1" name="Figura a mano libera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2" name="Figura a mano libera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3" name="Figura a mano libera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igura a mano libera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6" name="Figura a mano libera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7" name="Figura a mano libera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o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igura a mano libera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7" name="Figura a mano libera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6" name="Figura a mano libera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38" name="Segnaposto immagine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61" name="Titolo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Segnaposto immagine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72" name="Segnaposto testo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3" name="Segnaposto testo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4" name="Segnaposto testo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5" name="Segnaposto testo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6" name="Segnaposto testo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7" name="Segnaposto testo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8" name="Segnaposto testo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9" name="Segnaposto testo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Forma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9" name="Figura a mano libera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0" name="Figura a mano libera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1" name="Figura a mano libera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2" name="Figura a mano libera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66" name="Segnaposto immagine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69" name="Segnaposto immagine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 rtlCol="0"/>
          <a:lstStyle/>
          <a:p>
            <a:pPr rtl="0"/>
            <a:fld id="{3666C989-0F81-40B8-B42B-1B7E4467F468}" type="datetime4">
              <a:rPr lang="it-IT" noProof="0" smtClean="0">
                <a:latin typeface="+mn-lt"/>
              </a:rPr>
              <a:t>19 settembre 2023</a:t>
            </a:fld>
            <a:endParaRPr lang="it-IT" noProof="0" dirty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it-IT" noProof="0" dirty="0"/>
              <a:t>Relazione annuale</a:t>
            </a:r>
            <a:endParaRPr lang="it-IT" b="0" noProof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za temporal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olo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96" name="Segnaposto testo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97" name="Segnaposto testo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2" name="Segnaposto testo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3" name="Segnaposto testo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106" name="Segnaposto testo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7" name="Segnaposto testo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108" name="Segnaposto testo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9" name="Segnaposto testo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ttangolo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 rtlCol="0"/>
          <a:lstStyle/>
          <a:p>
            <a:pPr rtl="0"/>
            <a:fld id="{52BA2D4C-972A-4C69-91F7-61BA2355BE49}" type="datetime4">
              <a:rPr lang="it-IT" noProof="0" smtClean="0">
                <a:latin typeface="+mn-lt"/>
              </a:rPr>
              <a:t>19 settembre 2023</a:t>
            </a:fld>
            <a:endParaRPr lang="it-IT" noProof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/>
          <a:p>
            <a:pPr rtl="0"/>
            <a:r>
              <a:rPr lang="it-IT" noProof="0"/>
              <a:t>Relazione annuale</a:t>
            </a:r>
            <a:endParaRPr lang="it-IT" b="0" noProof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12" name="Segnaposto titolo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0" name="Segnaposto data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88057A85-AB1C-4034-8542-1913E4094AA8}" type="datetime4">
              <a:rPr lang="it-IT" noProof="0" smtClean="0">
                <a:latin typeface="+mn-lt"/>
              </a:rPr>
              <a:t>19 settembre 2023</a:t>
            </a:fld>
            <a:endParaRPr lang="it-IT" noProof="0">
              <a:latin typeface="+mn-lt"/>
            </a:endParaRPr>
          </a:p>
        </p:txBody>
      </p:sp>
      <p:sp>
        <p:nvSpPr>
          <p:cNvPr id="31" name="Segnaposto piè di pagina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Relazione annuale</a:t>
            </a:r>
            <a:endParaRPr lang="it-IT" b="0" noProof="0"/>
          </a:p>
        </p:txBody>
      </p:sp>
      <p:sp>
        <p:nvSpPr>
          <p:cNvPr id="32" name="Segnaposto numero diapositiva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</p:spPr>
        <p:txBody>
          <a:bodyPr rtlCol="0"/>
          <a:lstStyle/>
          <a:p>
            <a:pPr rtl="0"/>
            <a:r>
              <a:rPr lang="it-IT" dirty="0" err="1"/>
              <a:t>Zlag</a:t>
            </a:r>
            <a:r>
              <a:rPr lang="it-IT" dirty="0"/>
              <a:t> Track</a:t>
            </a:r>
          </a:p>
        </p:txBody>
      </p:sp>
      <p:sp>
        <p:nvSpPr>
          <p:cNvPr id="8" name="Segnaposto testo 3">
            <a:extLst>
              <a:ext uri="{FF2B5EF4-FFF2-40B4-BE49-F238E27FC236}">
                <a16:creationId xmlns:a16="http://schemas.microsoft.com/office/drawing/2014/main" id="{69CE058C-1BB9-1867-9F15-145048AE57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4" y="4405839"/>
            <a:ext cx="3136616" cy="556579"/>
          </a:xfrm>
        </p:spPr>
        <p:txBody>
          <a:bodyPr rtlCol="0"/>
          <a:lstStyle/>
          <a:p>
            <a:pPr rtl="0"/>
            <a:r>
              <a:rPr lang="en-US" dirty="0"/>
              <a:t>Track the progress of your </a:t>
            </a:r>
            <a:r>
              <a:rPr lang="en-US" dirty="0" err="1"/>
              <a:t>zlagboard</a:t>
            </a:r>
            <a:r>
              <a:rPr lang="en-US" dirty="0"/>
              <a:t> training</a:t>
            </a:r>
            <a:endParaRPr lang="it-IT" dirty="0"/>
          </a:p>
        </p:txBody>
      </p:sp>
      <p:pic>
        <p:nvPicPr>
          <p:cNvPr id="4" name="Immagine 3" descr="Immagine che contiene Elementi grafici, cerchio, clipart, simbolo&#10;&#10;Descrizione generata automaticamente">
            <a:extLst>
              <a:ext uri="{FF2B5EF4-FFF2-40B4-BE49-F238E27FC236}">
                <a16:creationId xmlns:a16="http://schemas.microsoft.com/office/drawing/2014/main" id="{45EE07F7-6148-ED4F-F2F1-2EBACBE46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095" y="673741"/>
            <a:ext cx="1624034" cy="162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684427" cy="610863"/>
          </a:xfrm>
        </p:spPr>
        <p:txBody>
          <a:bodyPr rtlCol="0">
            <a:normAutofit/>
          </a:bodyPr>
          <a:lstStyle/>
          <a:p>
            <a:pPr rtl="0"/>
            <a:r>
              <a:rPr lang="en-US" dirty="0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zlagboard</a:t>
            </a:r>
            <a:r>
              <a:rPr lang="it-IT" dirty="0"/>
              <a:t>?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59296" y="2109564"/>
            <a:ext cx="4724619" cy="3957949"/>
          </a:xfrm>
        </p:spPr>
        <p:txBody>
          <a:bodyPr rtlCol="0"/>
          <a:lstStyle/>
          <a:p>
            <a:pPr rtl="0"/>
            <a:r>
              <a:rPr lang="en-US" dirty="0"/>
              <a:t>A </a:t>
            </a:r>
            <a:r>
              <a:rPr lang="en-US" dirty="0" err="1"/>
              <a:t>hangboard</a:t>
            </a:r>
            <a:r>
              <a:rPr lang="en-US" dirty="0"/>
              <a:t> is a training device employed by climbers to enhance finger strength.</a:t>
            </a:r>
          </a:p>
          <a:p>
            <a:pPr rtl="0"/>
            <a:r>
              <a:rPr lang="en-US" dirty="0"/>
              <a:t>The </a:t>
            </a:r>
            <a:r>
              <a:rPr lang="en-US" dirty="0" err="1"/>
              <a:t>Zlagboard</a:t>
            </a:r>
            <a:r>
              <a:rPr lang="en-US" dirty="0"/>
              <a:t>, a specific </a:t>
            </a:r>
            <a:r>
              <a:rPr lang="en-US" dirty="0" err="1"/>
              <a:t>hangboard</a:t>
            </a:r>
            <a:r>
              <a:rPr lang="en-US" dirty="0"/>
              <a:t> created by the company Vertical Life, includes a feature allowing for the attachment of a mobile phone on its top.</a:t>
            </a:r>
          </a:p>
          <a:p>
            <a:pPr rtl="0"/>
            <a:r>
              <a:rPr lang="en-US" dirty="0"/>
              <a:t>When a climber applies weight to the </a:t>
            </a:r>
            <a:r>
              <a:rPr lang="en-US" dirty="0" err="1"/>
              <a:t>Zlagboard</a:t>
            </a:r>
            <a:r>
              <a:rPr lang="en-US" dirty="0"/>
              <a:t>, the mobile phone tilts, resulting in a change in rotation speed as detected by its accelerometer. This data can be utilized to assist users in their exercise routine and to monitor their training progress.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it-IT" smtClean="0"/>
              <a:pPr rtl="0"/>
              <a:t>2</a:t>
            </a:fld>
            <a:endParaRPr lang="it-IT"/>
          </a:p>
        </p:txBody>
      </p:sp>
      <p:pic>
        <p:nvPicPr>
          <p:cNvPr id="5" name="Immagine 4" descr="Immagine che contiene legno, interno, arte, design&#10;&#10;Descrizione generata automaticamente">
            <a:extLst>
              <a:ext uri="{FF2B5EF4-FFF2-40B4-BE49-F238E27FC236}">
                <a16:creationId xmlns:a16="http://schemas.microsoft.com/office/drawing/2014/main" id="{D5207849-290A-A130-D719-DC824084A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62" y="2502671"/>
            <a:ext cx="6200331" cy="206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684427" cy="610863"/>
          </a:xfrm>
        </p:spPr>
        <p:txBody>
          <a:bodyPr rtlCol="0">
            <a:normAutofit/>
          </a:bodyPr>
          <a:lstStyle/>
          <a:p>
            <a:pPr rtl="0"/>
            <a:r>
              <a:rPr lang="en-US" dirty="0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ZlagTrack</a:t>
            </a:r>
            <a:r>
              <a:rPr lang="it-IT" dirty="0"/>
              <a:t>?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1550" y="2143748"/>
            <a:ext cx="4724619" cy="2470981"/>
          </a:xfrm>
        </p:spPr>
        <p:txBody>
          <a:bodyPr rtlCol="0"/>
          <a:lstStyle/>
          <a:p>
            <a:pPr rtl="0"/>
            <a:r>
              <a:rPr lang="en-US" dirty="0" err="1"/>
              <a:t>ZlagTrack</a:t>
            </a:r>
            <a:r>
              <a:rPr lang="en-US" dirty="0"/>
              <a:t> is a mobile application designed to assist climbers in tracking their training progress on a </a:t>
            </a:r>
            <a:r>
              <a:rPr lang="en-US" dirty="0" err="1"/>
              <a:t>Zlagboard</a:t>
            </a:r>
            <a:r>
              <a:rPr lang="en-US" dirty="0"/>
              <a:t>.</a:t>
            </a:r>
          </a:p>
          <a:p>
            <a:pPr rtl="0"/>
            <a:r>
              <a:rPr lang="en-US" dirty="0" err="1"/>
              <a:t>ZlagTrack</a:t>
            </a:r>
            <a:r>
              <a:rPr lang="en-US" dirty="0"/>
              <a:t> records hang results, including hang duration, added weight, and holds configuration.</a:t>
            </a:r>
          </a:p>
          <a:p>
            <a:pPr rtl="0"/>
            <a:r>
              <a:rPr lang="en-US" dirty="0"/>
              <a:t>By conducting fitness assessment tests, </a:t>
            </a:r>
            <a:r>
              <a:rPr lang="en-US" dirty="0" err="1"/>
              <a:t>ZlagTrack</a:t>
            </a:r>
            <a:r>
              <a:rPr lang="en-US" dirty="0"/>
              <a:t> can provide climbers with an estimate of their anticipated sport climbing grade level based on statistical data</a:t>
            </a:r>
          </a:p>
          <a:p>
            <a:pPr rtl="0"/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it-IT" smtClean="0"/>
              <a:pPr rtl="0"/>
              <a:t>3</a:t>
            </a:fld>
            <a:endParaRPr lang="it-IT"/>
          </a:p>
        </p:txBody>
      </p:sp>
      <p:pic>
        <p:nvPicPr>
          <p:cNvPr id="11" name="Immagine 10" descr="Immagine che contiene schermata, testo, Cellulare, diagramma&#10;&#10;Descrizione generata automaticamente">
            <a:extLst>
              <a:ext uri="{FF2B5EF4-FFF2-40B4-BE49-F238E27FC236}">
                <a16:creationId xmlns:a16="http://schemas.microsoft.com/office/drawing/2014/main" id="{3A33AA76-6AA2-12EA-9F5D-B8CAA9C12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833" y="253837"/>
            <a:ext cx="6350326" cy="635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52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887339" cy="610863"/>
          </a:xfrm>
        </p:spPr>
        <p:txBody>
          <a:bodyPr rtlCol="0">
            <a:normAutofit fontScale="90000"/>
          </a:bodyPr>
          <a:lstStyle/>
          <a:p>
            <a:pPr rtl="0"/>
            <a:r>
              <a:rPr lang="en-US" dirty="0"/>
              <a:t>How does hangs tracking work?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en-US" smtClean="0"/>
              <a:pPr rtl="0"/>
              <a:t>4</a:t>
            </a:fld>
            <a:endParaRPr lang="en-US" dirty="0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56AD7C3D-3A9C-A803-D064-748E0C28EB79}"/>
              </a:ext>
            </a:extLst>
          </p:cNvPr>
          <p:cNvSpPr/>
          <p:nvPr/>
        </p:nvSpPr>
        <p:spPr>
          <a:xfrm>
            <a:off x="1926866" y="5853595"/>
            <a:ext cx="2249669" cy="7981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Login to your account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697852B7-372F-8CCB-C22E-419BAA3D7394}"/>
              </a:ext>
            </a:extLst>
          </p:cNvPr>
          <p:cNvSpPr/>
          <p:nvPr/>
        </p:nvSpPr>
        <p:spPr>
          <a:xfrm>
            <a:off x="5285447" y="5840646"/>
            <a:ext cx="2249669" cy="7981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Select the holds and overweight for you hang</a:t>
            </a: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5851850B-558F-C23F-2DFD-25341670450F}"/>
              </a:ext>
            </a:extLst>
          </p:cNvPr>
          <p:cNvSpPr/>
          <p:nvPr/>
        </p:nvSpPr>
        <p:spPr>
          <a:xfrm>
            <a:off x="8851362" y="5828778"/>
            <a:ext cx="2249669" cy="7981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Save and analyze the results</a:t>
            </a:r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8BAB9218-A1EA-DBB6-09BE-3445E9730931}"/>
              </a:ext>
            </a:extLst>
          </p:cNvPr>
          <p:cNvSpPr/>
          <p:nvPr/>
        </p:nvSpPr>
        <p:spPr>
          <a:xfrm>
            <a:off x="1419225" y="3558363"/>
            <a:ext cx="409575" cy="4095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pic>
        <p:nvPicPr>
          <p:cNvPr id="13" name="Immagine 12" descr="Immagine che contiene schermata, testo, multimediale, Dispositivo elettronico&#10;&#10;Descrizione generata automaticamente">
            <a:extLst>
              <a:ext uri="{FF2B5EF4-FFF2-40B4-BE49-F238E27FC236}">
                <a16:creationId xmlns:a16="http://schemas.microsoft.com/office/drawing/2014/main" id="{53C9734F-E23C-3BE1-8B52-BE38C4255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667" y="1852032"/>
            <a:ext cx="4118082" cy="4118082"/>
          </a:xfrm>
          <a:prstGeom prst="rect">
            <a:avLst/>
          </a:prstGeom>
        </p:spPr>
      </p:pic>
      <p:sp>
        <p:nvSpPr>
          <p:cNvPr id="22" name="Ovale 21">
            <a:extLst>
              <a:ext uri="{FF2B5EF4-FFF2-40B4-BE49-F238E27FC236}">
                <a16:creationId xmlns:a16="http://schemas.microsoft.com/office/drawing/2014/main" id="{74D00B03-7007-4519-D815-5EAF2395C6D6}"/>
              </a:ext>
            </a:extLst>
          </p:cNvPr>
          <p:cNvSpPr/>
          <p:nvPr/>
        </p:nvSpPr>
        <p:spPr>
          <a:xfrm>
            <a:off x="8510312" y="3706285"/>
            <a:ext cx="409575" cy="4095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24" name="Immagine 23" descr="Immagine che contiene schermata, testo, Cellulare, Rete cellulare&#10;&#10;Descrizione generata automaticamente">
            <a:extLst>
              <a:ext uri="{FF2B5EF4-FFF2-40B4-BE49-F238E27FC236}">
                <a16:creationId xmlns:a16="http://schemas.microsoft.com/office/drawing/2014/main" id="{4E312A85-BA9F-F45C-6419-7C9CAD052E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301" y="2111450"/>
            <a:ext cx="3723790" cy="3723790"/>
          </a:xfrm>
          <a:prstGeom prst="rect">
            <a:avLst/>
          </a:prstGeom>
        </p:spPr>
      </p:pic>
      <p:pic>
        <p:nvPicPr>
          <p:cNvPr id="10" name="Immagine 9" descr="Immagine che contiene Cellulare, gadget, schermata, Dispositivo di comunicazione&#10;&#10;Descrizione generata automaticamente">
            <a:extLst>
              <a:ext uri="{FF2B5EF4-FFF2-40B4-BE49-F238E27FC236}">
                <a16:creationId xmlns:a16="http://schemas.microsoft.com/office/drawing/2014/main" id="{C7FC471E-371D-7C21-3536-10978FEF5B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24" y="2057464"/>
            <a:ext cx="3771314" cy="3771314"/>
          </a:xfrm>
          <a:prstGeom prst="rect">
            <a:avLst/>
          </a:prstGeom>
        </p:spPr>
      </p:pic>
      <p:sp>
        <p:nvSpPr>
          <p:cNvPr id="21" name="Ovale 20">
            <a:extLst>
              <a:ext uri="{FF2B5EF4-FFF2-40B4-BE49-F238E27FC236}">
                <a16:creationId xmlns:a16="http://schemas.microsoft.com/office/drawing/2014/main" id="{91726F7F-6EF8-91E7-C45E-8AE891C2C664}"/>
              </a:ext>
            </a:extLst>
          </p:cNvPr>
          <p:cNvSpPr/>
          <p:nvPr/>
        </p:nvSpPr>
        <p:spPr>
          <a:xfrm>
            <a:off x="6017806" y="2182425"/>
            <a:ext cx="409575" cy="4095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50456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magine 24" descr="Immagine che contiene schermata, testo, multimediale, elettronica&#10;&#10;Descrizione generata automaticamente">
            <a:extLst>
              <a:ext uri="{FF2B5EF4-FFF2-40B4-BE49-F238E27FC236}">
                <a16:creationId xmlns:a16="http://schemas.microsoft.com/office/drawing/2014/main" id="{80002CC8-8540-FB06-293D-A0189EB4BF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90" y="1986341"/>
            <a:ext cx="3937648" cy="3937648"/>
          </a:xfrm>
          <a:prstGeom prst="rect">
            <a:avLst/>
          </a:prstGeom>
        </p:spPr>
      </p:pic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D2B5D22C-F33D-6905-21EE-F35AC42B6FB8}"/>
              </a:ext>
            </a:extLst>
          </p:cNvPr>
          <p:cNvSpPr/>
          <p:nvPr/>
        </p:nvSpPr>
        <p:spPr>
          <a:xfrm>
            <a:off x="1744031" y="5712709"/>
            <a:ext cx="2249669" cy="7981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Select the assessment type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F7EA103-CFFD-2952-0666-D2AA8E0599D7}"/>
              </a:ext>
            </a:extLst>
          </p:cNvPr>
          <p:cNvSpPr/>
          <p:nvPr/>
        </p:nvSpPr>
        <p:spPr>
          <a:xfrm>
            <a:off x="2562326" y="2493209"/>
            <a:ext cx="409575" cy="4095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pic>
        <p:nvPicPr>
          <p:cNvPr id="23" name="Immagine 22" descr="Immagine che contiene testo, schermata, multimediale, software&#10;&#10;Descrizione generata automaticamente">
            <a:extLst>
              <a:ext uri="{FF2B5EF4-FFF2-40B4-BE49-F238E27FC236}">
                <a16:creationId xmlns:a16="http://schemas.microsoft.com/office/drawing/2014/main" id="{09C3FEC6-AAB9-B07B-261A-F2AB2ECE4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918" y="1975766"/>
            <a:ext cx="3926792" cy="3926792"/>
          </a:xfrm>
          <a:prstGeom prst="rect">
            <a:avLst/>
          </a:prstGeo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10017323" cy="610863"/>
          </a:xfrm>
        </p:spPr>
        <p:txBody>
          <a:bodyPr rtlCol="0">
            <a:normAutofit fontScale="90000"/>
          </a:bodyPr>
          <a:lstStyle/>
          <a:p>
            <a:pPr rtl="0"/>
            <a:r>
              <a:rPr lang="en-US" dirty="0"/>
              <a:t>How do fitness assessment tests work?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en-US" smtClean="0"/>
              <a:pPr rtl="0"/>
              <a:t>5</a:t>
            </a:fld>
            <a:endParaRPr lang="en-US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4EDDC9DC-55F5-3D70-78EC-B78DDA80DB9B}"/>
              </a:ext>
            </a:extLst>
          </p:cNvPr>
          <p:cNvSpPr/>
          <p:nvPr/>
        </p:nvSpPr>
        <p:spPr>
          <a:xfrm>
            <a:off x="5615199" y="5712709"/>
            <a:ext cx="2249669" cy="7981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Perform the test following instructions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BF1217BB-8D96-F1D2-3750-0BB7B743DFBD}"/>
              </a:ext>
            </a:extLst>
          </p:cNvPr>
          <p:cNvSpPr/>
          <p:nvPr/>
        </p:nvSpPr>
        <p:spPr>
          <a:xfrm>
            <a:off x="9356389" y="5712709"/>
            <a:ext cx="2249669" cy="94803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ZlagTrack</a:t>
            </a:r>
            <a:r>
              <a:rPr lang="en-US" sz="1400" dirty="0">
                <a:solidFill>
                  <a:schemeClr val="bg1"/>
                </a:solidFill>
              </a:rPr>
              <a:t> will calculate you Weight to Strength ratio and estimate you climbing level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F95E848F-6185-56CF-42F4-2F20485253F3}"/>
              </a:ext>
            </a:extLst>
          </p:cNvPr>
          <p:cNvSpPr/>
          <p:nvPr/>
        </p:nvSpPr>
        <p:spPr>
          <a:xfrm>
            <a:off x="10183516" y="1680800"/>
            <a:ext cx="409575" cy="4095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A6775125-561A-385E-8DA3-38CCB86CF93C}"/>
              </a:ext>
            </a:extLst>
          </p:cNvPr>
          <p:cNvSpPr/>
          <p:nvPr/>
        </p:nvSpPr>
        <p:spPr>
          <a:xfrm>
            <a:off x="6461513" y="2493209"/>
            <a:ext cx="409575" cy="4095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pic>
        <p:nvPicPr>
          <p:cNvPr id="27" name="Immagine 26" descr="Immagine che contiene schermata, testo, Cellulare, diagramma&#10;&#10;Descrizione generata automaticamente">
            <a:extLst>
              <a:ext uri="{FF2B5EF4-FFF2-40B4-BE49-F238E27FC236}">
                <a16:creationId xmlns:a16="http://schemas.microsoft.com/office/drawing/2014/main" id="{5E37EDD2-42B8-F3AD-00BA-6A694B434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355" y="1936662"/>
            <a:ext cx="3965896" cy="396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45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596505"/>
            <a:ext cx="9152042" cy="610863"/>
          </a:xfrm>
        </p:spPr>
        <p:txBody>
          <a:bodyPr rtlCol="0">
            <a:normAutofit/>
          </a:bodyPr>
          <a:lstStyle/>
          <a:p>
            <a:pPr rtl="0"/>
            <a:r>
              <a:rPr lang="it-IT" b="1" dirty="0"/>
              <a:t>Tech </a:t>
            </a:r>
            <a:r>
              <a:rPr lang="en-US" b="1" dirty="0"/>
              <a:t>stack</a:t>
            </a:r>
          </a:p>
        </p:txBody>
      </p:sp>
      <p:graphicFrame>
        <p:nvGraphicFramePr>
          <p:cNvPr id="7" name="Tabella 4">
            <a:extLst>
              <a:ext uri="{FF2B5EF4-FFF2-40B4-BE49-F238E27FC236}">
                <a16:creationId xmlns:a16="http://schemas.microsoft.com/office/drawing/2014/main" id="{F3B5A5E4-3ABE-D143-902C-F2BCA6C75EDE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4021473002"/>
              </p:ext>
            </p:extLst>
          </p:nvPr>
        </p:nvGraphicFramePr>
        <p:xfrm>
          <a:off x="971550" y="2213361"/>
          <a:ext cx="10496551" cy="2159238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0496551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</a:tblGrid>
              <a:tr h="1079619">
                <a:tc>
                  <a:txBody>
                    <a:bodyPr/>
                    <a:lstStyle/>
                    <a:p>
                      <a:pPr algn="ctr" rtl="0"/>
                      <a:endParaRPr lang="it-IT" sz="1400" noProof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1079619">
                <a:tc>
                  <a:txBody>
                    <a:bodyPr/>
                    <a:lstStyle/>
                    <a:p>
                      <a:pPr algn="ctr" rtl="0"/>
                      <a:endParaRPr lang="it-IT" sz="1400" noProof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</a:tbl>
          </a:graphicData>
        </a:graphic>
      </p:graphicFrame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it-IT" smtClean="0"/>
              <a:pPr rtl="0"/>
              <a:t>6</a:t>
            </a:fld>
            <a:endParaRPr lang="it-IT" dirty="0"/>
          </a:p>
        </p:txBody>
      </p:sp>
      <p:pic>
        <p:nvPicPr>
          <p:cNvPr id="8" name="Picture 4" descr="Ionic new logo transparent PNG - StickPNG">
            <a:extLst>
              <a:ext uri="{FF2B5EF4-FFF2-40B4-BE49-F238E27FC236}">
                <a16:creationId xmlns:a16="http://schemas.microsoft.com/office/drawing/2014/main" id="{1C04FD73-3E2D-884D-2292-7D1CDFF9E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256" y="3415448"/>
            <a:ext cx="853458" cy="85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8C9F177-893D-BE96-A6A7-5E0D4F625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623" y="3466800"/>
            <a:ext cx="802106" cy="802106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33DC393-8B79-0B5C-8729-59B7DB60DE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2164" y="3465714"/>
            <a:ext cx="796442" cy="80319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511D3CC2-CA62-0F21-34FD-FE3600C2DD10}"/>
              </a:ext>
            </a:extLst>
          </p:cNvPr>
          <p:cNvSpPr txBox="1"/>
          <p:nvPr/>
        </p:nvSpPr>
        <p:spPr>
          <a:xfrm>
            <a:off x="1252222" y="2373159"/>
            <a:ext cx="3338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1600" b="1" i="0" dirty="0">
                <a:solidFill>
                  <a:schemeClr val="bg1"/>
                </a:solidFill>
                <a:latin typeface="+mn-lt"/>
              </a:rPr>
              <a:t>Back end</a:t>
            </a:r>
          </a:p>
          <a:p>
            <a:pPr algn="ctr" rtl="0"/>
            <a:r>
              <a:rPr lang="en-US" sz="1600" b="0" i="0" dirty="0">
                <a:solidFill>
                  <a:schemeClr val="bg1"/>
                </a:solidFill>
                <a:latin typeface="+mn-lt"/>
              </a:rPr>
              <a:t>Authentication and Database</a:t>
            </a:r>
          </a:p>
          <a:p>
            <a:pPr algn="ctr" rtl="0"/>
            <a:r>
              <a:rPr lang="en-US" sz="1600" b="0" i="0" dirty="0">
                <a:solidFill>
                  <a:schemeClr val="bg1"/>
                </a:solidFill>
                <a:latin typeface="+mn-lt"/>
              </a:rPr>
              <a:t>Firebase + </a:t>
            </a:r>
            <a:r>
              <a:rPr lang="en-US" sz="1600" b="0" i="0" dirty="0" err="1">
                <a:solidFill>
                  <a:schemeClr val="bg1"/>
                </a:solidFill>
                <a:latin typeface="+mn-lt"/>
              </a:rPr>
              <a:t>Firestore</a:t>
            </a:r>
            <a:endParaRPr lang="en-US" sz="1600" b="0" i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11C910B-F5B1-E262-68F2-3A65549D9F3D}"/>
              </a:ext>
            </a:extLst>
          </p:cNvPr>
          <p:cNvSpPr txBox="1"/>
          <p:nvPr/>
        </p:nvSpPr>
        <p:spPr>
          <a:xfrm>
            <a:off x="1252222" y="3415448"/>
            <a:ext cx="3547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it-IT" sz="1600" b="1" i="0" noProof="0" dirty="0">
                <a:solidFill>
                  <a:schemeClr val="bg1"/>
                </a:solidFill>
                <a:latin typeface="+mn-lt"/>
              </a:rPr>
              <a:t>Front end</a:t>
            </a:r>
          </a:p>
          <a:p>
            <a:pPr algn="ctr" rtl="0"/>
            <a:r>
              <a:rPr lang="it-IT" sz="1600" b="0" i="0" noProof="0" dirty="0">
                <a:solidFill>
                  <a:schemeClr val="bg1"/>
                </a:solidFill>
                <a:latin typeface="+mn-lt"/>
              </a:rPr>
              <a:t>Cross </a:t>
            </a:r>
            <a:r>
              <a:rPr lang="it-IT" sz="1600" b="0" i="0" noProof="0" dirty="0" err="1">
                <a:solidFill>
                  <a:schemeClr val="bg1"/>
                </a:solidFill>
                <a:latin typeface="+mn-lt"/>
              </a:rPr>
              <a:t>platform</a:t>
            </a:r>
            <a:r>
              <a:rPr lang="it-IT" sz="1600" b="0" i="0" noProof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app</a:t>
            </a:r>
            <a:r>
              <a:rPr lang="it-IT" sz="1600" b="0" i="0" noProof="0" dirty="0">
                <a:solidFill>
                  <a:schemeClr val="bg1"/>
                </a:solidFill>
                <a:latin typeface="+mn-lt"/>
              </a:rPr>
              <a:t> (iOS, Android)</a:t>
            </a:r>
          </a:p>
          <a:p>
            <a:pPr algn="ctr" rtl="0"/>
            <a:r>
              <a:rPr lang="it-IT" sz="1600" b="0" i="0" noProof="0" dirty="0">
                <a:solidFill>
                  <a:schemeClr val="bg1"/>
                </a:solidFill>
                <a:latin typeface="+mn-lt"/>
              </a:rPr>
              <a:t>Angular + </a:t>
            </a:r>
            <a:r>
              <a:rPr lang="it-IT" sz="1600" b="0" i="0" noProof="0" dirty="0" err="1">
                <a:solidFill>
                  <a:schemeClr val="bg1"/>
                </a:solidFill>
                <a:latin typeface="+mn-lt"/>
              </a:rPr>
              <a:t>Ionic</a:t>
            </a:r>
            <a:r>
              <a:rPr lang="it-IT" sz="1600" b="0" i="0" noProof="0" dirty="0">
                <a:solidFill>
                  <a:schemeClr val="bg1"/>
                </a:solidFill>
                <a:latin typeface="+mn-lt"/>
              </a:rPr>
              <a:t> + </a:t>
            </a:r>
            <a:r>
              <a:rPr lang="it-IT" sz="1600" b="0" i="0" noProof="0" dirty="0" err="1">
                <a:solidFill>
                  <a:schemeClr val="bg1"/>
                </a:solidFill>
                <a:latin typeface="+mn-lt"/>
              </a:rPr>
              <a:t>Capacitor</a:t>
            </a:r>
            <a:endParaRPr lang="it-IT" sz="1600" b="0" i="0" noProof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2B98D7-D332-662E-ADF5-13223FC75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849" y="2290133"/>
            <a:ext cx="3004272" cy="84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310685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zata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9129362_TF78853419_Win32" id="{26A8DC41-7521-4E8A-BB40-82DDDF6580CB}" vid="{96196EC2-C392-482E-BF29-9BD12A62668F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9EC1AB0-9704-404D-B6D3-819D938AC55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{C3ECDD94-36EC-464B-8BE7-9465E4958F99}tf78853419_win32</Template>
  <TotalTime>147</TotalTime>
  <Words>259</Words>
  <Application>Microsoft Office PowerPoint</Application>
  <PresentationFormat>Widescreen</PresentationFormat>
  <Paragraphs>42</Paragraphs>
  <Slides>6</Slides>
  <Notes>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12" baseType="lpstr">
      <vt:lpstr>Arial</vt:lpstr>
      <vt:lpstr>Calibri</vt:lpstr>
      <vt:lpstr>Franklin Gothic Book</vt:lpstr>
      <vt:lpstr>Franklin Gothic Demi</vt:lpstr>
      <vt:lpstr>Wingdings</vt:lpstr>
      <vt:lpstr>Personalizzata</vt:lpstr>
      <vt:lpstr>Zlag Track</vt:lpstr>
      <vt:lpstr>What is a zlagboard?</vt:lpstr>
      <vt:lpstr>What is a ZlagTrack?</vt:lpstr>
      <vt:lpstr>How does hangs tracking work?</vt:lpstr>
      <vt:lpstr>How do fitness assessment tests work?</vt:lpstr>
      <vt:lpstr>Tech stack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Relazione annuale</dc:title>
  <dc:creator>Marco Masello</dc:creator>
  <cp:lastModifiedBy>Marco Masello</cp:lastModifiedBy>
  <cp:revision>18</cp:revision>
  <dcterms:created xsi:type="dcterms:W3CDTF">2023-09-18T15:43:30Z</dcterms:created>
  <dcterms:modified xsi:type="dcterms:W3CDTF">2023-09-19T15:15:57Z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